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700000" cy="15976600"/>
  <p:notesSz cx="12700000" cy="15976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2500" y="4952746"/>
            <a:ext cx="10795000" cy="33550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05000" y="8946896"/>
            <a:ext cx="8890000" cy="399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35000" y="3674618"/>
            <a:ext cx="5524500" cy="105445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540500" y="3674618"/>
            <a:ext cx="5524500" cy="105445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38"/>
            <a:ext cx="12700000" cy="15975330"/>
          </a:xfrm>
          <a:custGeom>
            <a:avLst/>
            <a:gdLst/>
            <a:ahLst/>
            <a:cxnLst/>
            <a:rect l="l" t="t" r="r" b="b"/>
            <a:pathLst>
              <a:path w="12700000" h="15975330">
                <a:moveTo>
                  <a:pt x="12700000" y="0"/>
                </a:moveTo>
                <a:lnTo>
                  <a:pt x="0" y="0"/>
                </a:lnTo>
                <a:lnTo>
                  <a:pt x="0" y="15974733"/>
                </a:lnTo>
                <a:lnTo>
                  <a:pt x="12700000" y="15974733"/>
                </a:lnTo>
                <a:lnTo>
                  <a:pt x="12700000" y="0"/>
                </a:lnTo>
                <a:close/>
              </a:path>
            </a:pathLst>
          </a:custGeom>
          <a:solidFill>
            <a:srgbClr val="FFF7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09196" y="480246"/>
            <a:ext cx="2723515" cy="738505"/>
          </a:xfrm>
          <a:custGeom>
            <a:avLst/>
            <a:gdLst/>
            <a:ahLst/>
            <a:cxnLst/>
            <a:rect l="l" t="t" r="r" b="b"/>
            <a:pathLst>
              <a:path w="2723515" h="738505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640740"/>
                </a:lnTo>
                <a:lnTo>
                  <a:pt x="7661" y="678691"/>
                </a:lnTo>
                <a:lnTo>
                  <a:pt x="28555" y="709682"/>
                </a:lnTo>
                <a:lnTo>
                  <a:pt x="59546" y="730576"/>
                </a:lnTo>
                <a:lnTo>
                  <a:pt x="97497" y="738238"/>
                </a:lnTo>
                <a:lnTo>
                  <a:pt x="2625928" y="738238"/>
                </a:lnTo>
                <a:lnTo>
                  <a:pt x="2663879" y="730576"/>
                </a:lnTo>
                <a:lnTo>
                  <a:pt x="2694870" y="709682"/>
                </a:lnTo>
                <a:lnTo>
                  <a:pt x="2715764" y="678691"/>
                </a:lnTo>
                <a:lnTo>
                  <a:pt x="2723426" y="640740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00" y="639064"/>
            <a:ext cx="11430000" cy="25562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5000" y="3674618"/>
            <a:ext cx="11430000" cy="105445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318000" y="14858238"/>
            <a:ext cx="4064000" cy="798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35000" y="14858238"/>
            <a:ext cx="2921000" cy="798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144000" y="14858238"/>
            <a:ext cx="2921000" cy="798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48710" y="611039"/>
            <a:ext cx="1444625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94335" marR="5080" indent="-381635">
              <a:lnSpc>
                <a:spcPct val="100000"/>
              </a:lnSpc>
              <a:spcBef>
                <a:spcPts val="90"/>
              </a:spcBef>
            </a:pPr>
            <a:r>
              <a:rPr dirty="0" sz="1350" spc="-10" b="1">
                <a:solidFill>
                  <a:srgbClr val="FFFFFF"/>
                </a:solidFill>
                <a:latin typeface="Metropolis"/>
                <a:cs typeface="Metropolis"/>
              </a:rPr>
              <a:t>Primary/Support Activity</a:t>
            </a:r>
            <a:endParaRPr sz="1350">
              <a:latin typeface="Metropolis"/>
              <a:cs typeface="Metropolis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528589" y="480246"/>
            <a:ext cx="2723515" cy="738505"/>
          </a:xfrm>
          <a:custGeom>
            <a:avLst/>
            <a:gdLst/>
            <a:ahLst/>
            <a:cxnLst/>
            <a:rect l="l" t="t" r="r" b="b"/>
            <a:pathLst>
              <a:path w="2723515" h="738505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640740"/>
                </a:lnTo>
                <a:lnTo>
                  <a:pt x="7661" y="678691"/>
                </a:lnTo>
                <a:lnTo>
                  <a:pt x="28555" y="709682"/>
                </a:lnTo>
                <a:lnTo>
                  <a:pt x="59546" y="730576"/>
                </a:lnTo>
                <a:lnTo>
                  <a:pt x="97497" y="738238"/>
                </a:lnTo>
                <a:lnTo>
                  <a:pt x="2625928" y="738238"/>
                </a:lnTo>
                <a:lnTo>
                  <a:pt x="2663879" y="730576"/>
                </a:lnTo>
                <a:lnTo>
                  <a:pt x="2694870" y="709682"/>
                </a:lnTo>
                <a:lnTo>
                  <a:pt x="2715764" y="678691"/>
                </a:lnTo>
                <a:lnTo>
                  <a:pt x="2723426" y="640740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395142" y="713309"/>
            <a:ext cx="990600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1">
                <a:solidFill>
                  <a:srgbClr val="FFFFFF"/>
                </a:solidFill>
                <a:latin typeface="Metropolis"/>
                <a:cs typeface="Metropolis"/>
              </a:rPr>
              <a:t>Description</a:t>
            </a:r>
            <a:endParaRPr sz="1350">
              <a:latin typeface="Metropolis"/>
              <a:cs typeface="Metropolis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6447983" y="480246"/>
            <a:ext cx="2723515" cy="738505"/>
          </a:xfrm>
          <a:custGeom>
            <a:avLst/>
            <a:gdLst/>
            <a:ahLst/>
            <a:cxnLst/>
            <a:rect l="l" t="t" r="r" b="b"/>
            <a:pathLst>
              <a:path w="2723515" h="738505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640740"/>
                </a:lnTo>
                <a:lnTo>
                  <a:pt x="7661" y="678691"/>
                </a:lnTo>
                <a:lnTo>
                  <a:pt x="28555" y="709682"/>
                </a:lnTo>
                <a:lnTo>
                  <a:pt x="59546" y="730576"/>
                </a:lnTo>
                <a:lnTo>
                  <a:pt x="97497" y="738238"/>
                </a:lnTo>
                <a:lnTo>
                  <a:pt x="2625928" y="738238"/>
                </a:lnTo>
                <a:lnTo>
                  <a:pt x="2663879" y="730576"/>
                </a:lnTo>
                <a:lnTo>
                  <a:pt x="2694870" y="709682"/>
                </a:lnTo>
                <a:lnTo>
                  <a:pt x="2715764" y="678691"/>
                </a:lnTo>
                <a:lnTo>
                  <a:pt x="2723426" y="640740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310015" y="611039"/>
            <a:ext cx="999490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78105" marR="5080" indent="-66040">
              <a:lnSpc>
                <a:spcPct val="100000"/>
              </a:lnSpc>
              <a:spcBef>
                <a:spcPts val="90"/>
              </a:spcBef>
            </a:pPr>
            <a:r>
              <a:rPr dirty="0" sz="1350" b="1">
                <a:solidFill>
                  <a:srgbClr val="FFFFFF"/>
                </a:solidFill>
                <a:latin typeface="Metropolis"/>
                <a:cs typeface="Metropolis"/>
              </a:rPr>
              <a:t>Key</a:t>
            </a:r>
            <a:r>
              <a:rPr dirty="0" sz="1350" spc="-35" b="1">
                <a:solidFill>
                  <a:srgbClr val="FFFFFF"/>
                </a:solidFill>
                <a:latin typeface="Metropolis"/>
                <a:cs typeface="Metropolis"/>
              </a:rPr>
              <a:t> </a:t>
            </a:r>
            <a:r>
              <a:rPr dirty="0" sz="1350" spc="-10" b="1">
                <a:solidFill>
                  <a:srgbClr val="FFFFFF"/>
                </a:solidFill>
                <a:latin typeface="Metropolis"/>
                <a:cs typeface="Metropolis"/>
              </a:rPr>
              <a:t>Points/ Questions</a:t>
            </a:r>
            <a:endParaRPr sz="1350">
              <a:latin typeface="Metropolis"/>
              <a:cs typeface="Metropolis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9367376" y="480246"/>
            <a:ext cx="2723515" cy="738505"/>
          </a:xfrm>
          <a:custGeom>
            <a:avLst/>
            <a:gdLst/>
            <a:ahLst/>
            <a:cxnLst/>
            <a:rect l="l" t="t" r="r" b="b"/>
            <a:pathLst>
              <a:path w="2723515" h="738505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640740"/>
                </a:lnTo>
                <a:lnTo>
                  <a:pt x="7661" y="678691"/>
                </a:lnTo>
                <a:lnTo>
                  <a:pt x="28555" y="709682"/>
                </a:lnTo>
                <a:lnTo>
                  <a:pt x="59546" y="730576"/>
                </a:lnTo>
                <a:lnTo>
                  <a:pt x="97497" y="738238"/>
                </a:lnTo>
                <a:lnTo>
                  <a:pt x="2625928" y="738238"/>
                </a:lnTo>
                <a:lnTo>
                  <a:pt x="2663879" y="730576"/>
                </a:lnTo>
                <a:lnTo>
                  <a:pt x="2694870" y="709682"/>
                </a:lnTo>
                <a:lnTo>
                  <a:pt x="2715764" y="678691"/>
                </a:lnTo>
                <a:lnTo>
                  <a:pt x="2723426" y="640740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9534572" y="611039"/>
            <a:ext cx="2389505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248920">
              <a:lnSpc>
                <a:spcPct val="100000"/>
              </a:lnSpc>
              <a:spcBef>
                <a:spcPts val="90"/>
              </a:spcBef>
            </a:pPr>
            <a:r>
              <a:rPr dirty="0" sz="1350" spc="-10" b="1">
                <a:solidFill>
                  <a:srgbClr val="FFFFFF"/>
                </a:solidFill>
                <a:latin typeface="Metropolis"/>
                <a:cs typeface="Metropolis"/>
              </a:rPr>
              <a:t>Evaluation</a:t>
            </a:r>
            <a:r>
              <a:rPr dirty="0" sz="1350" spc="-30" b="1">
                <a:solidFill>
                  <a:srgbClr val="FFFFFF"/>
                </a:solidFill>
                <a:latin typeface="Metropolis"/>
                <a:cs typeface="Metropolis"/>
              </a:rPr>
              <a:t> </a:t>
            </a:r>
            <a:r>
              <a:rPr dirty="0" sz="1350" spc="-10" b="1">
                <a:solidFill>
                  <a:srgbClr val="FFFFFF"/>
                </a:solidFill>
                <a:latin typeface="Metropolis"/>
                <a:cs typeface="Metropolis"/>
              </a:rPr>
              <a:t>(Strengths, Weaknesses,</a:t>
            </a:r>
            <a:r>
              <a:rPr dirty="0" sz="1350" spc="-55" b="1">
                <a:solidFill>
                  <a:srgbClr val="FFFFFF"/>
                </a:solidFill>
                <a:latin typeface="Metropolis"/>
                <a:cs typeface="Metropolis"/>
              </a:rPr>
              <a:t> </a:t>
            </a:r>
            <a:r>
              <a:rPr dirty="0" sz="1350" spc="-10" b="1">
                <a:solidFill>
                  <a:srgbClr val="FFFFFF"/>
                </a:solidFill>
                <a:latin typeface="Metropolis"/>
                <a:cs typeface="Metropolis"/>
              </a:rPr>
              <a:t>Opportunities)</a:t>
            </a:r>
            <a:endParaRPr sz="1350">
              <a:latin typeface="Metropolis"/>
              <a:cs typeface="Metropolis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609196" y="1346524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4"/>
                </a:lnTo>
                <a:lnTo>
                  <a:pt x="7661" y="59541"/>
                </a:lnTo>
                <a:lnTo>
                  <a:pt x="0" y="97485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85"/>
                </a:lnTo>
                <a:lnTo>
                  <a:pt x="2715764" y="59541"/>
                </a:lnTo>
                <a:lnTo>
                  <a:pt x="2694870" y="28554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528589" y="1346524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4"/>
                </a:lnTo>
                <a:lnTo>
                  <a:pt x="7661" y="59541"/>
                </a:lnTo>
                <a:lnTo>
                  <a:pt x="0" y="97485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85"/>
                </a:lnTo>
                <a:lnTo>
                  <a:pt x="2715764" y="59541"/>
                </a:lnTo>
                <a:lnTo>
                  <a:pt x="2694870" y="28554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6447983" y="1346524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4"/>
                </a:lnTo>
                <a:lnTo>
                  <a:pt x="7661" y="59541"/>
                </a:lnTo>
                <a:lnTo>
                  <a:pt x="0" y="97485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85"/>
                </a:lnTo>
                <a:lnTo>
                  <a:pt x="2715764" y="59541"/>
                </a:lnTo>
                <a:lnTo>
                  <a:pt x="2694870" y="28554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9367376" y="1346524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4"/>
                </a:lnTo>
                <a:lnTo>
                  <a:pt x="7661" y="59541"/>
                </a:lnTo>
                <a:lnTo>
                  <a:pt x="0" y="97485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85"/>
                </a:lnTo>
                <a:lnTo>
                  <a:pt x="2715764" y="59541"/>
                </a:lnTo>
                <a:lnTo>
                  <a:pt x="2694870" y="28554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609196" y="2934692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528589" y="2934692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6447983" y="2934692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9367376" y="2934692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609196" y="452286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528589" y="452286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447983" y="452286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9367376" y="452286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9196" y="611103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3528589" y="611103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6447983" y="611103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9367376" y="611103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609196" y="7699198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/>
          <p:nvPr/>
        </p:nvSpPr>
        <p:spPr>
          <a:xfrm>
            <a:off x="3528589" y="7699198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6447983" y="7699198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9367376" y="7699198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609196" y="9287366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3528589" y="9287366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6447983" y="9287366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9367376" y="9287366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609196" y="10875535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3528589" y="10875535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6447983" y="10875535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9367376" y="10875535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20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/>
          <p:nvPr/>
        </p:nvSpPr>
        <p:spPr>
          <a:xfrm>
            <a:off x="609196" y="12463703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/>
          <p:nvPr/>
        </p:nvSpPr>
        <p:spPr>
          <a:xfrm>
            <a:off x="3528589" y="12463703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6447983" y="12463703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9367376" y="12463703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609196" y="1405187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3528589" y="1405187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6447983" y="1405187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9367376" y="14051870"/>
            <a:ext cx="2723515" cy="1442720"/>
          </a:xfrm>
          <a:custGeom>
            <a:avLst/>
            <a:gdLst/>
            <a:ahLst/>
            <a:cxnLst/>
            <a:rect l="l" t="t" r="r" b="b"/>
            <a:pathLst>
              <a:path w="2723515" h="1442719">
                <a:moveTo>
                  <a:pt x="2625928" y="0"/>
                </a:moveTo>
                <a:lnTo>
                  <a:pt x="97497" y="0"/>
                </a:lnTo>
                <a:lnTo>
                  <a:pt x="59546" y="7661"/>
                </a:lnTo>
                <a:lnTo>
                  <a:pt x="28555" y="28555"/>
                </a:lnTo>
                <a:lnTo>
                  <a:pt x="7661" y="59546"/>
                </a:lnTo>
                <a:lnTo>
                  <a:pt x="0" y="97497"/>
                </a:lnTo>
                <a:lnTo>
                  <a:pt x="0" y="1345044"/>
                </a:lnTo>
                <a:lnTo>
                  <a:pt x="7661" y="1382995"/>
                </a:lnTo>
                <a:lnTo>
                  <a:pt x="28555" y="1413986"/>
                </a:lnTo>
                <a:lnTo>
                  <a:pt x="59546" y="1434880"/>
                </a:lnTo>
                <a:lnTo>
                  <a:pt x="97497" y="1442542"/>
                </a:lnTo>
                <a:lnTo>
                  <a:pt x="2625928" y="1442542"/>
                </a:lnTo>
                <a:lnTo>
                  <a:pt x="2663879" y="1434880"/>
                </a:lnTo>
                <a:lnTo>
                  <a:pt x="2694870" y="1413986"/>
                </a:lnTo>
                <a:lnTo>
                  <a:pt x="2715764" y="1382995"/>
                </a:lnTo>
                <a:lnTo>
                  <a:pt x="2723426" y="1345044"/>
                </a:lnTo>
                <a:lnTo>
                  <a:pt x="2723426" y="97497"/>
                </a:lnTo>
                <a:lnTo>
                  <a:pt x="2715764" y="59546"/>
                </a:lnTo>
                <a:lnTo>
                  <a:pt x="2694870" y="28555"/>
                </a:lnTo>
                <a:lnTo>
                  <a:pt x="2663879" y="7661"/>
                </a:lnTo>
                <a:lnTo>
                  <a:pt x="2625928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 txBox="1"/>
          <p:nvPr/>
        </p:nvSpPr>
        <p:spPr>
          <a:xfrm>
            <a:off x="1234306" y="1932670"/>
            <a:ext cx="1473200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Inbound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Logistics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500889" y="3520916"/>
            <a:ext cx="94043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Operations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1154706" y="5109162"/>
            <a:ext cx="16325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Outbound</a:t>
            </a:r>
            <a:r>
              <a:rPr dirty="0" sz="1350" spc="-7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Logistics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224761" y="6697408"/>
            <a:ext cx="14928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Marketing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&amp;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Sales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1654634" y="8284972"/>
            <a:ext cx="63309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Service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1191183" y="9873729"/>
            <a:ext cx="156019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Firm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Infrastructure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259021" y="11359706"/>
            <a:ext cx="1424305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72720" marR="5080" indent="-160655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Human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Resource Management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405096" y="12947782"/>
            <a:ext cx="1132205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6604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Technology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Development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985791" y="14638297"/>
            <a:ext cx="197040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Compatitive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Advantage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3867236" y="3293366"/>
            <a:ext cx="2045970" cy="639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Transforming</a:t>
            </a:r>
            <a:r>
              <a:rPr dirty="0" sz="1350" spc="-7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inputs</a:t>
            </a:r>
            <a:r>
              <a:rPr dirty="0" sz="1350" spc="-7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into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finished products/services.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3922120" y="4990529"/>
            <a:ext cx="1936750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30175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Distributing</a:t>
            </a:r>
            <a:r>
              <a:rPr dirty="0" sz="1350" spc="-8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finished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products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to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customers.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3902178" y="6469688"/>
            <a:ext cx="1976755" cy="639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Activities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to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promote,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sell,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and</a:t>
            </a:r>
            <a:r>
              <a:rPr dirty="0" sz="1350" spc="-3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build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customer relationships.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3860418" y="8057934"/>
            <a:ext cx="2059939" cy="639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Maintaining</a:t>
            </a:r>
            <a:r>
              <a:rPr dirty="0" sz="1350" spc="-8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and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enhancing</a:t>
            </a:r>
            <a:r>
              <a:rPr dirty="0" sz="1350" spc="-8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product</a:t>
            </a:r>
            <a:r>
              <a:rPr dirty="0" sz="1350" spc="-7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value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post-sale.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3858031" y="9565557"/>
            <a:ext cx="2064385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Organizational</a:t>
            </a:r>
            <a:r>
              <a:rPr dirty="0" sz="1350" spc="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structure,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management,</a:t>
            </a:r>
            <a:r>
              <a:rPr dirty="0" sz="1350" spc="-9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finance,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legal,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and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administrative functions.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3930472" y="11254028"/>
            <a:ext cx="1919605" cy="639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Recruiting,</a:t>
            </a:r>
            <a:r>
              <a:rPr dirty="0" sz="1350" spc="-7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hiring,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training,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and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managing employees.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3853259" y="12751936"/>
            <a:ext cx="2073910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R&amp;D,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innovation,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process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automation,</a:t>
            </a:r>
            <a:r>
              <a:rPr dirty="0" sz="1350" spc="-8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product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design,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and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technology improvements.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3675310" y="14227002"/>
            <a:ext cx="2430145" cy="10483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Summarize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how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each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activity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contributes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to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overall competitive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advantage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in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terms</a:t>
            </a:r>
            <a:r>
              <a:rPr dirty="0" sz="1350" spc="-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of</a:t>
            </a:r>
            <a:r>
              <a:rPr dirty="0" sz="1350" spc="-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differentiation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or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cost</a:t>
            </a:r>
            <a:r>
              <a:rPr dirty="0" sz="1350" spc="-5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leadership.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3938824" y="1824605"/>
            <a:ext cx="1902460" cy="434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Receiving,</a:t>
            </a:r>
            <a:r>
              <a:rPr dirty="0" sz="1350" spc="-6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storing,</a:t>
            </a:r>
            <a:r>
              <a:rPr dirty="0" sz="1350" spc="-6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and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distributing</a:t>
            </a:r>
            <a:r>
              <a:rPr dirty="0" sz="1350" spc="-8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inputs.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6891516" y="1628588"/>
            <a:ext cx="1884680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Supplier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management, inventory</a:t>
            </a:r>
            <a:r>
              <a:rPr dirty="0" sz="1350" spc="-3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control,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warehousing,</a:t>
            </a:r>
            <a:r>
              <a:rPr dirty="0" sz="1350" spc="-9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and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transportation.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10098860" y="1628588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10065111" y="3216834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0065111" y="4805081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10065111" y="6393326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10065111" y="7981573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10065111" y="9569818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10065111" y="11158065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10065111" y="12746140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10065111" y="14334387"/>
            <a:ext cx="132778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Enter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Text</a:t>
            </a:r>
            <a:r>
              <a:rPr dirty="0" sz="1350" spc="-3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Here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6917083" y="3217175"/>
            <a:ext cx="1784985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Production</a:t>
            </a:r>
            <a:r>
              <a:rPr dirty="0" sz="1350" spc="-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process,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efficiency,</a:t>
            </a:r>
            <a:r>
              <a:rPr dirty="0" sz="1350" spc="-1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machinery,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labor,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production technology.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6786179" y="4805251"/>
            <a:ext cx="2045970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Order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fulfillment,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distribution</a:t>
            </a:r>
            <a:r>
              <a:rPr dirty="0" sz="1350" spc="-8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channels, warehousing, transportation,</a:t>
            </a:r>
            <a:r>
              <a:rPr dirty="0" sz="1350" spc="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shipping.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6797429" y="6283728"/>
            <a:ext cx="2023745" cy="10483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Pricing</a:t>
            </a:r>
            <a:r>
              <a:rPr dirty="0" sz="1350" spc="-5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strategy, advertising,</a:t>
            </a:r>
            <a:r>
              <a:rPr dirty="0" sz="1350" spc="-1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promotions,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sales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team,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customer relationship management.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7014410" y="7961971"/>
            <a:ext cx="1590040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Customer</a:t>
            </a:r>
            <a:r>
              <a:rPr dirty="0" sz="1350" spc="-7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support,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warranty</a:t>
            </a:r>
            <a:r>
              <a:rPr dirty="0" sz="1350" spc="-6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services,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training,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repair</a:t>
            </a:r>
            <a:r>
              <a:rPr dirty="0" sz="1350" spc="-5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and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maintenance.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6813621" y="9565728"/>
            <a:ext cx="1991360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Corporate</a:t>
            </a:r>
            <a:r>
              <a:rPr dirty="0" sz="1350" spc="-7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governance,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management</a:t>
            </a:r>
            <a:r>
              <a:rPr dirty="0" sz="1350" spc="-9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0" b="0">
                <a:solidFill>
                  <a:srgbClr val="FFFFFF"/>
                </a:solidFill>
                <a:latin typeface="Metropolis Medium"/>
                <a:cs typeface="Metropolis Medium"/>
              </a:rPr>
              <a:t>team,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financial</a:t>
            </a:r>
            <a:r>
              <a:rPr dirty="0" sz="1350" spc="-6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planning,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legal,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and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company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culture.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6871915" y="11048296"/>
            <a:ext cx="1874520" cy="10483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Talent</a:t>
            </a:r>
            <a:r>
              <a:rPr dirty="0" sz="1350" spc="-5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acquisition,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training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programs, employee</a:t>
            </a:r>
            <a:r>
              <a:rPr dirty="0" sz="1350" spc="-5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satisfaction, compensation,</a:t>
            </a:r>
            <a:r>
              <a:rPr dirty="0" sz="1350" spc="1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and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performance</a:t>
            </a:r>
            <a:r>
              <a:rPr dirty="0" sz="1350" spc="-9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reviews.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6673001" y="12636541"/>
            <a:ext cx="2272030" cy="10483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48260">
              <a:lnSpc>
                <a:spcPct val="100000"/>
              </a:lnSpc>
              <a:spcBef>
                <a:spcPts val="90"/>
              </a:spcBef>
            </a:pP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Innovation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strategy,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process</a:t>
            </a:r>
            <a:r>
              <a:rPr dirty="0" sz="1350" spc="-8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development,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digital</a:t>
            </a:r>
            <a:r>
              <a:rPr dirty="0" sz="1350" spc="-4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tools,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data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analytics,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product</a:t>
            </a:r>
            <a:r>
              <a:rPr dirty="0" sz="1350" spc="-7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design,</a:t>
            </a:r>
            <a:r>
              <a:rPr dirty="0" sz="1350" spc="-6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and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development.</a:t>
            </a:r>
            <a:endParaRPr sz="1350">
              <a:latin typeface="Metropolis Medium"/>
              <a:cs typeface="Metropolis Medium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6772713" y="14303365"/>
            <a:ext cx="2072639" cy="843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5875" marR="5080" indent="-3810">
              <a:lnSpc>
                <a:spcPct val="100000"/>
              </a:lnSpc>
              <a:spcBef>
                <a:spcPts val="90"/>
              </a:spcBef>
            </a:pP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Which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activities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enhance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customer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value?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How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25" b="0">
                <a:solidFill>
                  <a:srgbClr val="FFFFFF"/>
                </a:solidFill>
                <a:latin typeface="Metropolis Medium"/>
                <a:cs typeface="Metropolis Medium"/>
              </a:rPr>
              <a:t>do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cost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efficiencies</a:t>
            </a:r>
            <a:r>
              <a:rPr dirty="0" sz="1350" spc="-55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b="0">
                <a:solidFill>
                  <a:srgbClr val="FFFFFF"/>
                </a:solidFill>
                <a:latin typeface="Metropolis Medium"/>
                <a:cs typeface="Metropolis Medium"/>
              </a:rPr>
              <a:t>create</a:t>
            </a:r>
            <a:r>
              <a:rPr dirty="0" sz="1350" spc="-6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50" b="0">
                <a:solidFill>
                  <a:srgbClr val="FFFFFF"/>
                </a:solidFill>
                <a:latin typeface="Metropolis Medium"/>
                <a:cs typeface="Metropolis Medium"/>
              </a:rPr>
              <a:t>a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competitive</a:t>
            </a:r>
            <a:r>
              <a:rPr dirty="0" sz="1350" spc="-40" b="0">
                <a:solidFill>
                  <a:srgbClr val="FFFFFF"/>
                </a:solidFill>
                <a:latin typeface="Metropolis Medium"/>
                <a:cs typeface="Metropolis Medium"/>
              </a:rPr>
              <a:t> </a:t>
            </a:r>
            <a:r>
              <a:rPr dirty="0" sz="1350" spc="-10" b="0">
                <a:solidFill>
                  <a:srgbClr val="FFFFFF"/>
                </a:solidFill>
                <a:latin typeface="Metropolis Medium"/>
                <a:cs typeface="Metropolis Medium"/>
              </a:rPr>
              <a:t>advantage?</a:t>
            </a:r>
            <a:endParaRPr sz="1350">
              <a:latin typeface="Metropolis Medium"/>
              <a:cs typeface="Metropolis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Template_02</dc:title>
  <dcterms:created xsi:type="dcterms:W3CDTF">2024-10-15T14:54:34Z</dcterms:created>
  <dcterms:modified xsi:type="dcterms:W3CDTF">2024-10-15T14:54:34Z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2024-10-15T00:00:00Z</vt:filetime>
  </property>
  <property fmtid="{D5CDD505-2E9C-101B-9397-08002B2CF9AE}" pid="3" name="Creator">
    <vt:lpwstr>Adobe Illustrator 28.3 (Windows)</vt:lpwstr>
  </property>
  <property fmtid="{D5CDD505-2E9C-101B-9397-08002B2CF9AE}" pid="4" name="LastSaved">
    <vt:filetime>2024-10-15T00:00:00Z</vt:filetime>
  </property>
  <property fmtid="{D5CDD505-2E9C-101B-9397-08002B2CF9AE}" pid="5" name="Producer">
    <vt:lpwstr>Adobe PDF library 17.00</vt:lpwstr>
  </property>
</Properties>
</file>